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8" r:id="rId4"/>
    <p:sldId id="267" r:id="rId5"/>
    <p:sldId id="257" r:id="rId6"/>
    <p:sldId id="263" r:id="rId7"/>
    <p:sldId id="270" r:id="rId8"/>
    <p:sldId id="272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7" autoAdjust="0"/>
    <p:restoredTop sz="88753" autoAdjust="0"/>
  </p:normalViewPr>
  <p:slideViewPr>
    <p:cSldViewPr snapToGrid="0">
      <p:cViewPr varScale="1">
        <p:scale>
          <a:sx n="97" d="100"/>
          <a:sy n="97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47AB-6C84-47E4-9A01-8A0A8D776484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B24E3-80EB-4425-87DC-7F5C083E1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8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B24E3-80EB-4425-87DC-7F5C083E1EB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4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0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2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77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4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48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88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0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3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2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9A70-9D37-40D1-AB95-BDD6D69275D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2E51-EC7E-4D76-9CFC-B4EA05E0E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3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2375"/>
            <a:ext cx="12192000" cy="3798610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574797" y="912440"/>
            <a:ext cx="11495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MISE EN PLACE DU DROIT DE PREEMPTION SUR LES BAUX COMMERCIAUX </a:t>
            </a: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FONDS DE COMMERCE ET D’ARTISANAT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170" y="4572076"/>
            <a:ext cx="1173883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Renforcer l’attractivité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la fonction commerciale du centre-ville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Mieux maitriser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futures implantations commerciales et développer des activités sous représentées (voir slide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activités à développer)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Lutter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contre la vacance commerciale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254" y="5989195"/>
            <a:ext cx="586213" cy="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429" y="5823119"/>
            <a:ext cx="586213" cy="6128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62" t="22629" r="-1015" b="-27361"/>
          <a:stretch/>
        </p:blipFill>
        <p:spPr>
          <a:xfrm>
            <a:off x="-2823587" y="1295833"/>
            <a:ext cx="14459578" cy="7563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76439"/>
            <a:ext cx="12192000" cy="110683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98564" y="129691"/>
            <a:ext cx="1199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PHOTOGRAPHIE DES </a:t>
            </a:r>
          </a:p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ACTIVITES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CENTRE-VILLE</a:t>
            </a:r>
          </a:p>
        </p:txBody>
      </p:sp>
    </p:spTree>
    <p:extLst>
      <p:ext uri="{BB962C8B-B14F-4D97-AF65-F5344CB8AC3E}">
        <p14:creationId xmlns:p14="http://schemas.microsoft.com/office/powerpoint/2010/main" val="71916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79D12-128C-8661-B06A-26E851E8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248190-F2CB-78D0-B35B-D4C9AA04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429" y="5823119"/>
            <a:ext cx="586213" cy="6128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341D088-C0B4-8349-EE8E-26DAC78BA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28581" r="2571" b="26963"/>
          <a:stretch/>
        </p:blipFill>
        <p:spPr>
          <a:xfrm>
            <a:off x="372688" y="1437332"/>
            <a:ext cx="5508598" cy="3983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5B997E-E54A-09A2-01A8-E40E16F099D5}"/>
              </a:ext>
            </a:extLst>
          </p:cNvPr>
          <p:cNvSpPr/>
          <p:nvPr/>
        </p:nvSpPr>
        <p:spPr>
          <a:xfrm>
            <a:off x="0" y="176439"/>
            <a:ext cx="12192000" cy="110683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E6617-D928-E29C-4CDC-C55E518174F0}"/>
              </a:ext>
            </a:extLst>
          </p:cNvPr>
          <p:cNvSpPr/>
          <p:nvPr/>
        </p:nvSpPr>
        <p:spPr>
          <a:xfrm>
            <a:off x="0" y="139598"/>
            <a:ext cx="12290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UNE SATURATION CONSTATEE SUR LE POUMON COMMERCIAL, 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NECESSITE D’AGIR STRATEGIQUEMENT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ABDEF568-4FF3-45E1-16A3-CCB14485DC9D}"/>
              </a:ext>
            </a:extLst>
          </p:cNvPr>
          <p:cNvSpPr txBox="1">
            <a:spLocks/>
          </p:cNvSpPr>
          <p:nvPr/>
        </p:nvSpPr>
        <p:spPr>
          <a:xfrm>
            <a:off x="5998475" y="4210926"/>
            <a:ext cx="5988642" cy="1330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Sur le poumon commercial (4 rues pour 438 commerces en activité) nous constatons une saturation évidente de 3 secteurs prédominants sur les 13 identifiés au total: </a:t>
            </a:r>
          </a:p>
          <a:p>
            <a:pPr algn="l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Equipement de la personne 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132 commerces soit 36% de l’offre totale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CHR (Cafés – Hotels – Restaurants) :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54 commerces soit 13% de l’offre totale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Services marchands (essentiellement les assurances-mutuelles et activités immobilières) :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45 établissements soit 11,5% de l’offre</a:t>
            </a:r>
          </a:p>
          <a:p>
            <a:pPr marL="285750" indent="-285750" algn="l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l’offre identifiée sur le poumon commercial est rattachée  à ces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3 secteurs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ne correspond malheureusement plus à la demande identifiée par la clientèle locale et de passage. </a:t>
            </a: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F3AD-C91B-B10F-0A04-7DF9D51E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A50E05-B13E-263A-95A6-F9359C21A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791"/>
            <a:ext cx="7215431" cy="33695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A836CE-DFF5-098E-8E78-DE0F5150E1E0}"/>
              </a:ext>
            </a:extLst>
          </p:cNvPr>
          <p:cNvSpPr/>
          <p:nvPr/>
        </p:nvSpPr>
        <p:spPr>
          <a:xfrm>
            <a:off x="22327" y="390760"/>
            <a:ext cx="12186923" cy="1254125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2364BA1-B72B-0DA6-C7FD-E73EFF763211}"/>
              </a:ext>
            </a:extLst>
          </p:cNvPr>
          <p:cNvSpPr txBox="1"/>
          <p:nvPr/>
        </p:nvSpPr>
        <p:spPr>
          <a:xfrm>
            <a:off x="267983" y="415317"/>
            <a:ext cx="1191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MISE A JOUR DU PLU ET DEFINITION D’UN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PERIMETRE DE SAUVEGARDE </a:t>
            </a:r>
          </a:p>
          <a:p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CENTRE-VILLE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D35792-A010-84D8-53F3-46269992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932"/>
          <a:stretch/>
        </p:blipFill>
        <p:spPr>
          <a:xfrm>
            <a:off x="7081212" y="4547141"/>
            <a:ext cx="5128038" cy="2310859"/>
          </a:xfrm>
          <a:prstGeom prst="rect">
            <a:avLst/>
          </a:prstGeom>
        </p:spPr>
      </p:pic>
      <p:pic>
        <p:nvPicPr>
          <p:cNvPr id="14" name="Image 13" descr="Une image contenant texte, capture d’écran, Parallèle, Police&#10;&#10;Description générée automatiquement">
            <a:extLst>
              <a:ext uri="{FF2B5EF4-FFF2-40B4-BE49-F238E27FC236}">
                <a16:creationId xmlns:a16="http://schemas.microsoft.com/office/drawing/2014/main" id="{CB9F8305-60FC-3D19-0BBA-E277CFE9F6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7165"/>
          <a:stretch/>
        </p:blipFill>
        <p:spPr>
          <a:xfrm>
            <a:off x="7165804" y="1789724"/>
            <a:ext cx="5047150" cy="2697368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DB159FBF-79CF-24AE-F5E1-133A9C9913EA}"/>
              </a:ext>
            </a:extLst>
          </p:cNvPr>
          <p:cNvSpPr txBox="1">
            <a:spLocks/>
          </p:cNvSpPr>
          <p:nvPr/>
        </p:nvSpPr>
        <p:spPr>
          <a:xfrm>
            <a:off x="118055" y="1125471"/>
            <a:ext cx="6554699" cy="1780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Le PLU et le périmètre de sauvegarde,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outils d’encadrement et de conformité permettant la maitrise de certaines activités selon les périmètres définis</a:t>
            </a:r>
          </a:p>
          <a:p>
            <a:pPr algn="l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2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349" y="1605646"/>
            <a:ext cx="12069755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865755" algn="ctr"/>
              </a:tabLst>
            </a:pPr>
            <a:r>
              <a:rPr lang="fr-FR" sz="1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METTRE EN PLACE LE « DROIT DE PRÉEMPTION COMMERCIAL COMMUNAL » COMME OUTIL DE REGULATION  DE CERTAINES ACTIVITES  /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NB (les chiffres des activités à saturation sont à l’échelle du centre-ville et non du poumon commercial)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99" y="2250271"/>
            <a:ext cx="7667715" cy="452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0475"/>
            <a:ext cx="12219047" cy="119730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96455" y="327450"/>
            <a:ext cx="11695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ACTIVITES A NE PAS OU PLUS DEVELOPPER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PERIMETRE DEFINI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009" y="5813180"/>
            <a:ext cx="586213" cy="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93" y="1635475"/>
            <a:ext cx="11922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 : METTRE EN PLACE LE « DROIT DE PRÉEMPTION COMMERCIAL COMMUNAL » COMME OUTIL DE MAITRISE DES FUTURES IMPLANTATION COMMERCIALES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330475"/>
            <a:ext cx="12192000" cy="119730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9292" y="282184"/>
            <a:ext cx="11201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OFFRE COMMERCIALE, ARTISANALE ET DE SERVICES À DEVELOPPER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PERIMETRE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45" y="2158695"/>
            <a:ext cx="10140670" cy="46113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009" y="5813180"/>
            <a:ext cx="586213" cy="6128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8D6C6E0-78CB-635B-6EE1-ECD41040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944" y="2050999"/>
            <a:ext cx="2178763" cy="7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517CB-AD36-C4C9-64FC-62E7CCEDB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D9EB28-7746-DB9E-E691-552F9262DAC7}"/>
              </a:ext>
            </a:extLst>
          </p:cNvPr>
          <p:cNvSpPr/>
          <p:nvPr/>
        </p:nvSpPr>
        <p:spPr>
          <a:xfrm>
            <a:off x="119396" y="1180658"/>
            <a:ext cx="11610089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TOULON: 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rue « Sémard », un exemple de projet de revitalisation commerciale autour de la thématique de l’art, de la création et du design. Un projet de reconquête commerciale du centre-ville.</a:t>
            </a:r>
          </a:p>
          <a:p>
            <a:pPr>
              <a:spcAft>
                <a:spcPts val="1000"/>
              </a:spcAft>
              <a:tabLst>
                <a:tab pos="2865755" algn="ctr"/>
              </a:tabLst>
            </a:pPr>
            <a:endParaRPr lang="fr-F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697D7-9A62-4C20-4138-2E82D522F231}"/>
              </a:ext>
            </a:extLst>
          </p:cNvPr>
          <p:cNvSpPr/>
          <p:nvPr/>
        </p:nvSpPr>
        <p:spPr>
          <a:xfrm>
            <a:off x="-29896" y="112042"/>
            <a:ext cx="12251791" cy="89264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9F2C7-17D8-2B0B-AEB9-A38081CD4E10}"/>
              </a:ext>
            </a:extLst>
          </p:cNvPr>
          <p:cNvSpPr/>
          <p:nvPr/>
        </p:nvSpPr>
        <p:spPr>
          <a:xfrm>
            <a:off x="119396" y="63751"/>
            <a:ext cx="11256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VILLES « EXEMPLES » EN MATIERE DE REGLEMENTATION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D’OUTILS DE PREEMPTION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B8D6C6E-45A5-72AA-3CB1-05CA9A4A8062}"/>
              </a:ext>
            </a:extLst>
          </p:cNvPr>
          <p:cNvGrpSpPr/>
          <p:nvPr/>
        </p:nvGrpSpPr>
        <p:grpSpPr>
          <a:xfrm>
            <a:off x="185264" y="1812469"/>
            <a:ext cx="7640814" cy="2349202"/>
            <a:chOff x="993634" y="1844902"/>
            <a:chExt cx="8725559" cy="2604679"/>
          </a:xfrm>
        </p:grpSpPr>
        <p:pic>
          <p:nvPicPr>
            <p:cNvPr id="8" name="Image 7" descr="Une image contenant bâtiment, plein air, voie, scène&#10;&#10;Description générée automatiquement">
              <a:extLst>
                <a:ext uri="{FF2B5EF4-FFF2-40B4-BE49-F238E27FC236}">
                  <a16:creationId xmlns:a16="http://schemas.microsoft.com/office/drawing/2014/main" id="{4B445916-F449-040F-BAC9-8CAEC2664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34" y="1844902"/>
              <a:ext cx="5299012" cy="2600345"/>
            </a:xfrm>
            <a:prstGeom prst="rect">
              <a:avLst/>
            </a:prstGeom>
          </p:spPr>
        </p:pic>
        <p:pic>
          <p:nvPicPr>
            <p:cNvPr id="1026" name="Picture 2" descr="Nouvelles enseignes, animations, look revisité... Cette rue du centre-ville  de Toulon va se transformer - Var-Matin">
              <a:extLst>
                <a:ext uri="{FF2B5EF4-FFF2-40B4-BE49-F238E27FC236}">
                  <a16:creationId xmlns:a16="http://schemas.microsoft.com/office/drawing/2014/main" id="{8D2407BB-2AD3-15A3-EF6C-6FCAA3A8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447" y="1859347"/>
              <a:ext cx="3254746" cy="259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E47B2-486B-1D16-B995-5C4A1E6E37D7}"/>
              </a:ext>
            </a:extLst>
          </p:cNvPr>
          <p:cNvSpPr/>
          <p:nvPr/>
        </p:nvSpPr>
        <p:spPr>
          <a:xfrm>
            <a:off x="209262" y="3832875"/>
            <a:ext cx="2206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Rue Sémard / Avant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C4F960-9E0F-9DAA-598A-5274D45805EC}"/>
              </a:ext>
            </a:extLst>
          </p:cNvPr>
          <p:cNvSpPr/>
          <p:nvPr/>
        </p:nvSpPr>
        <p:spPr>
          <a:xfrm>
            <a:off x="2469416" y="6078960"/>
            <a:ext cx="24761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Rue Sémard / Rue des « Arts 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826566-137D-199C-8E05-21260109687D}"/>
              </a:ext>
            </a:extLst>
          </p:cNvPr>
          <p:cNvSpPr/>
          <p:nvPr/>
        </p:nvSpPr>
        <p:spPr>
          <a:xfrm>
            <a:off x="4237680" y="4320560"/>
            <a:ext cx="6532631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Objectifs: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Réappropriation de l’espace par les habitants et les chalands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Réinstallation de 20 à 40 cellules dédiées au commerce, à l’art et à l’artisanat dont les activités sont orientées vers l’art et la culture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Offrir un véritable centre-ville grâce à l’originalité de l’offre et non une galerie commerciale </a:t>
            </a:r>
          </a:p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Outils: 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PLU, périmètre de sauvegarde et droit de préemption sur les baux et fonds de commerce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Foncière de redynamisation commerciale</a:t>
            </a:r>
          </a:p>
          <a:p>
            <a:pPr>
              <a:spcAft>
                <a:spcPts val="1000"/>
              </a:spcAft>
              <a:tabLst>
                <a:tab pos="2865755" algn="ctr"/>
              </a:tabLst>
            </a:pPr>
            <a:endParaRPr lang="fr-F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 descr="Une image contenant bâtiment, plein air, ruelle, voie&#10;&#10;Description générée automatiquement">
            <a:extLst>
              <a:ext uri="{FF2B5EF4-FFF2-40B4-BE49-F238E27FC236}">
                <a16:creationId xmlns:a16="http://schemas.microsoft.com/office/drawing/2014/main" id="{477FBAA5-A7EF-B179-73A7-2B2F43D69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21" y="1825497"/>
            <a:ext cx="4146248" cy="233226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509888F-C46C-705D-8D06-EF36D46A57A9}"/>
              </a:ext>
            </a:extLst>
          </p:cNvPr>
          <p:cNvSpPr/>
          <p:nvPr/>
        </p:nvSpPr>
        <p:spPr>
          <a:xfrm>
            <a:off x="5043153" y="3867589"/>
            <a:ext cx="2933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Rue Sémard / Après: La rue de arts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028F8-B349-188D-30C9-DCD5A4323927}"/>
              </a:ext>
            </a:extLst>
          </p:cNvPr>
          <p:cNvSpPr/>
          <p:nvPr/>
        </p:nvSpPr>
        <p:spPr>
          <a:xfrm>
            <a:off x="8043718" y="3839069"/>
            <a:ext cx="2933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Rue Sémard / Après La rue: de arts</a:t>
            </a:r>
          </a:p>
        </p:txBody>
      </p:sp>
      <p:pic>
        <p:nvPicPr>
          <p:cNvPr id="36" name="Image 35" descr="Une image contenant bâtiment, texte, fenêtre, plein air&#10;&#10;Description générée automatiquement">
            <a:extLst>
              <a:ext uri="{FF2B5EF4-FFF2-40B4-BE49-F238E27FC236}">
                <a16:creationId xmlns:a16="http://schemas.microsoft.com/office/drawing/2014/main" id="{07747FF0-CD4E-66C5-CF66-EA0743D04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2" y="4320560"/>
            <a:ext cx="3668981" cy="24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E518-D863-EA7F-F2F5-3EC4C929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BAD158-6CF3-FC8C-A020-860B1A6914F0}"/>
              </a:ext>
            </a:extLst>
          </p:cNvPr>
          <p:cNvSpPr/>
          <p:nvPr/>
        </p:nvSpPr>
        <p:spPr>
          <a:xfrm>
            <a:off x="119396" y="1066149"/>
            <a:ext cx="11610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DRAGUIGNAN: </a:t>
            </a:r>
            <a:r>
              <a:rPr lang="fr-F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centre historique comptait environ 120 locaux vacants il y a 10 ans. Aujourd’hui, le taux d’occupation est proche des 90% avec un projet de reconquête du quartier basé sur l’art et l’artisanat avec des loyers à bas prix.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288D6-5986-CA27-363D-36489F696A0F}"/>
              </a:ext>
            </a:extLst>
          </p:cNvPr>
          <p:cNvSpPr/>
          <p:nvPr/>
        </p:nvSpPr>
        <p:spPr>
          <a:xfrm>
            <a:off x="2469416" y="6078960"/>
            <a:ext cx="24761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Rue Sémard / Rue des « Arts 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9F9CA7-93FA-96BB-EF39-02B39A712CCC}"/>
              </a:ext>
            </a:extLst>
          </p:cNvPr>
          <p:cNvSpPr/>
          <p:nvPr/>
        </p:nvSpPr>
        <p:spPr>
          <a:xfrm>
            <a:off x="119396" y="4389318"/>
            <a:ext cx="6532631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Objectifs: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Requalifier le centre historique en parcours marchand artistique et redonner vie aux commerces en perte d’activité et aux locaux vacants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Permettre à la ville d’attirer une clientèle touristique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Favoriser l’installation d’artistes et d’artisans à travers des loyers à bas prix. </a:t>
            </a:r>
          </a:p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Outils: 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CRAC: (Contrat de revitalisation de l’activité commerciale), PLU, périmètre de sauvegarde et droit de préemption sur les baux et fonds de commerce et d’artisanat</a:t>
            </a:r>
          </a:p>
          <a:p>
            <a:pPr marL="285750" indent="-285750">
              <a:spcAft>
                <a:spcPts val="1000"/>
              </a:spcAft>
              <a:buFont typeface="Symbol" panose="05050102010706020507" pitchFamily="18" charset="2"/>
              <a:buChar char="Þ"/>
              <a:tabLst>
                <a:tab pos="2865755" algn="ctr"/>
              </a:tabLst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Foncière de redynamisation commerciale</a:t>
            </a:r>
          </a:p>
          <a:p>
            <a:pPr>
              <a:spcAft>
                <a:spcPts val="1000"/>
              </a:spcAft>
              <a:tabLst>
                <a:tab pos="2865755" algn="ctr"/>
              </a:tabLst>
            </a:pPr>
            <a:endParaRPr lang="fr-FR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Quartier des arts - Les balades numériques">
            <a:extLst>
              <a:ext uri="{FF2B5EF4-FFF2-40B4-BE49-F238E27FC236}">
                <a16:creationId xmlns:a16="http://schemas.microsoft.com/office/drawing/2014/main" id="{59C4CB41-FFF1-FCEF-3838-5E1FA5E7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37" y="1708496"/>
            <a:ext cx="3274524" cy="21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plein air, voie, habits, bâtiment&#10;&#10;Description générée automatiquement">
            <a:extLst>
              <a:ext uri="{FF2B5EF4-FFF2-40B4-BE49-F238E27FC236}">
                <a16:creationId xmlns:a16="http://schemas.microsoft.com/office/drawing/2014/main" id="{A5D4AA84-4497-B1C5-F2FD-6B7636801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95" y="1681610"/>
            <a:ext cx="3259498" cy="2169048"/>
          </a:xfrm>
          <a:prstGeom prst="rect">
            <a:avLst/>
          </a:prstGeom>
        </p:spPr>
      </p:pic>
      <p:pic>
        <p:nvPicPr>
          <p:cNvPr id="15" name="Image 14" descr="Une image contenant bâtiment, sol, pot de fleurs, peinture&#10;&#10;Description générée automatiquement">
            <a:extLst>
              <a:ext uri="{FF2B5EF4-FFF2-40B4-BE49-F238E27FC236}">
                <a16:creationId xmlns:a16="http://schemas.microsoft.com/office/drawing/2014/main" id="{63F4C19E-1CC6-A4A3-FBEC-8651F4E5E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0" y="4075380"/>
            <a:ext cx="4844296" cy="2543255"/>
          </a:xfrm>
          <a:prstGeom prst="rect">
            <a:avLst/>
          </a:prstGeom>
        </p:spPr>
      </p:pic>
      <p:sp>
        <p:nvSpPr>
          <p:cNvPr id="17" name="AutoShape 6" descr="Draguignan : la ville va taxer les friches commerciales pour dynamiser son  centre-ville">
            <a:extLst>
              <a:ext uri="{FF2B5EF4-FFF2-40B4-BE49-F238E27FC236}">
                <a16:creationId xmlns:a16="http://schemas.microsoft.com/office/drawing/2014/main" id="{986FC77D-B509-A9A3-DCCA-33A720571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4103" y="34113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Image 18" descr="Une image contenant plein air, bâtiment, ciel, fenêtre&#10;&#10;Description générée automatiquement">
            <a:extLst>
              <a:ext uri="{FF2B5EF4-FFF2-40B4-BE49-F238E27FC236}">
                <a16:creationId xmlns:a16="http://schemas.microsoft.com/office/drawing/2014/main" id="{BC0098D3-1D5F-6C85-7F1A-90C730FBF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3" y="1683715"/>
            <a:ext cx="4726980" cy="26589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812CAC-BBB7-2BFD-68DC-A59CDB853FD4}"/>
              </a:ext>
            </a:extLst>
          </p:cNvPr>
          <p:cNvSpPr/>
          <p:nvPr/>
        </p:nvSpPr>
        <p:spPr>
          <a:xfrm>
            <a:off x="2871176" y="3983142"/>
            <a:ext cx="2933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historique Avant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85A82-14AA-08C7-9E22-9E4DFBE8B421}"/>
              </a:ext>
            </a:extLst>
          </p:cNvPr>
          <p:cNvSpPr/>
          <p:nvPr/>
        </p:nvSpPr>
        <p:spPr>
          <a:xfrm>
            <a:off x="8556447" y="3554118"/>
            <a:ext cx="42377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historique Aujourd’hui / Quartier des arts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D3DA4-AC60-7FC3-790D-4BE31350C4A2}"/>
              </a:ext>
            </a:extLst>
          </p:cNvPr>
          <p:cNvSpPr/>
          <p:nvPr/>
        </p:nvSpPr>
        <p:spPr>
          <a:xfrm>
            <a:off x="8556448" y="6323677"/>
            <a:ext cx="42377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2865755" algn="ctr"/>
              </a:tabLst>
            </a:pPr>
            <a:r>
              <a:rPr lang="fr-FR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historique Aujourd’hui / Quartier des arts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9B125D-302F-2688-EFE9-F860DFE771B6}"/>
              </a:ext>
            </a:extLst>
          </p:cNvPr>
          <p:cNvSpPr/>
          <p:nvPr/>
        </p:nvSpPr>
        <p:spPr>
          <a:xfrm>
            <a:off x="-29896" y="112042"/>
            <a:ext cx="12251791" cy="892644"/>
          </a:xfrm>
          <a:prstGeom prst="rect">
            <a:avLst/>
          </a:prstGeom>
          <a:solidFill>
            <a:srgbClr val="CA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BDE9E8-B14D-6DC3-E858-A22E27DD3F60}"/>
              </a:ext>
            </a:extLst>
          </p:cNvPr>
          <p:cNvSpPr/>
          <p:nvPr/>
        </p:nvSpPr>
        <p:spPr>
          <a:xfrm>
            <a:off x="119396" y="63751"/>
            <a:ext cx="11256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VILLES « EXEMPLES » EN MATIERE DE REGLEMENTATION 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D’OUTILS DE PREEMPTION</a:t>
            </a:r>
          </a:p>
        </p:txBody>
      </p:sp>
    </p:spTree>
    <p:extLst>
      <p:ext uri="{BB962C8B-B14F-4D97-AF65-F5344CB8AC3E}">
        <p14:creationId xmlns:p14="http://schemas.microsoft.com/office/powerpoint/2010/main" val="3532959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7026</TotalTime>
  <Words>612</Words>
  <Application>Microsoft Office PowerPoint</Application>
  <PresentationFormat>Grand écran</PresentationFormat>
  <Paragraphs>61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Bastia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Torre</dc:creator>
  <cp:lastModifiedBy>Julien Torre</cp:lastModifiedBy>
  <cp:revision>40</cp:revision>
  <cp:lastPrinted>2024-10-16T09:47:59Z</cp:lastPrinted>
  <dcterms:created xsi:type="dcterms:W3CDTF">2024-01-26T16:10:21Z</dcterms:created>
  <dcterms:modified xsi:type="dcterms:W3CDTF">2024-12-13T11:03:02Z</dcterms:modified>
</cp:coreProperties>
</file>